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Source Serif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C14039-F662-45E0-B457-8CD2B7428734}">
  <a:tblStyle styleId="{5EC14039-F662-45E0-B457-8CD2B74287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SerifPr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SerifPro-italic.fntdata"/><Relationship Id="rId30" Type="http://schemas.openxmlformats.org/officeDocument/2006/relationships/font" Target="fonts/SourceSerifPr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SourceSerifPr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feb 5 update: does not have direct force data from pedals, only commercially available power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“What do you want us to do with forces?”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r>
              <a:rPr lang="en"/>
              <a:t>ustin : up to us, he’s happy with less fidelity in the data and pushing forward with the process (fast and loose, quick and far).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“If we had time, we would’ve done x,y,z for validation of the data”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“From his position, we should be qualitatively accurate, not quantitatively accurate”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work flow for translating motion capture marker info into the model and making the model use it as input kinematics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share github with Justin, send trial vids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from adrian: find a way to automate through MATLAB so we lose a fear of exploring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973e1dd1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973e1dd1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973e1dd1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973e1dd1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purpose of inverse kinematics (IK) is to estimate joint angles from experimental data. The purpose of inverse dynamics (ID) is to estimate forces &amp; moments.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CMC is likely our primary tool for obtaining the relevant muscle forces with a well defined trajectory (joint angles) and external loads (pedal reaction forces)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973e1dd1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973e1dd1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purpose of inverse kinematics (IK) is to estimate joint angles from experimental data. The purpose of inverse dynamics (ID) is to estimate forces &amp; moments.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CMC is likely our primary tool for obtaining the relevant muscle forces with a well defined trajectory (joint angles) and external loads (pedal reaction forces)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973e1dd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973e1dd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973e1dd1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973e1dd1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973e1dd1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973e1dd1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7c9ec2739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7c9ec2739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*Need to double check reference points / conventions on how joint angles are measured in OpenSim vs how they are measured in referenced literature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73e1dd1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73e1dd1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*Need to double check reference points / conventions on how joint angles are measured in OpenSim vs how they are measured in referenced literature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973e1dd1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973e1dd1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*Need to double check reference points / conventions on how joint angles are measured in OpenSim vs how they are measured in referenced literature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7c9ec2739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7c9ec273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 and pedal interactions assuming clip will change the normal force on the foot….how should we incorporate this?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973e1dd1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973e1dd1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973e1dd1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973e1dd1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*Need to double check reference points / conventions on how joint angles are measured in OpenSim vs how they are measured in referenced literature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973e1dd1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973e1dd1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from adrian: we can think about foot pedal gap as a minor issue, and can be like a shoe essentially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656f844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656f844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656f844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656f844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c1ad1d6d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c1ad1d6d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b405078f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b405078f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 parallel, we will be parameterizing various model features. 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will parameterize saddle position which will effectively parameterize Joint angles. 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-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will do this in a bare bones skeletal model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will aim to add lower limb muscles like gastroc, tibialis anterior, etc. This parameterization of increasing muscle fidelity will allow us to iteratively improve the biomechanical accuracy of our model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-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Will require muscle end point positioning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We will parameterize external forces by increasing the accuracy of such forces compared to literature. Before we get to actual force parameterization, we will still need to develop 1 last tool to efficiently generate force data.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b405078f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b405078f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From our opensim model, because our parameterizations are running in parallel, we will iterate upon various output data.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will compare these body kinematics, muscle states, and metabolics to other trials of parameterized inputs. 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c1ad1d6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c1ad1d6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656f844e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656f844e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gauge on a crank - power crank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 versions output 200Hz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is probably a better source than Specialized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973e1dd1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973e1dd1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-F1hITSVkgUYClYbSVb_XDGn0AONQe76/view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://drive.google.com/file/d/1mIcT_yzF8w1U2Q-2Tcjsibhidj7pCP-M/view" TargetMode="External"/><Relationship Id="rId6" Type="http://schemas.openxmlformats.org/officeDocument/2006/relationships/image" Target="../media/image4.jpg"/><Relationship Id="rId7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Em0jpYG5R4o6XcTFdtxaSXlOiQgjXcPs/view" TargetMode="External"/><Relationship Id="rId4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wjcHDWxhazLj50pI7iLWLnvAFHv0DXbW/view" TargetMode="External"/><Relationship Id="rId4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-F1hITSVkgUYClYbSVb_XDGn0AONQe76/view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wjcHDWxhazLj50pI7iLWLnvAFHv0DXbW/view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 Update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February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Dynamics (L) vs. Inverse Dynamics (R)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75" y="1322525"/>
            <a:ext cx="4334400" cy="2560320"/>
          </a:xfrm>
          <a:prstGeom prst="rect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675" y="1322163"/>
            <a:ext cx="4252450" cy="2561050"/>
          </a:xfrm>
          <a:prstGeom prst="rect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2"/>
          <p:cNvSpPr txBox="1"/>
          <p:nvPr/>
        </p:nvSpPr>
        <p:spPr>
          <a:xfrm>
            <a:off x="159775" y="4187675"/>
            <a:ext cx="8824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Figure 1.12 and Figure 1.13 </a:t>
            </a:r>
            <a:r>
              <a:rPr i="1" lang="en" sz="900">
                <a:solidFill>
                  <a:schemeClr val="dk2"/>
                </a:solidFill>
              </a:rPr>
              <a:t>Biomechanics of Movement: The Science of Sports, Robotics, and Rehabilitation</a:t>
            </a:r>
            <a:r>
              <a:rPr lang="en" sz="900">
                <a:solidFill>
                  <a:schemeClr val="dk2"/>
                </a:solidFill>
              </a:rPr>
              <a:t> by Thomas K. Uchida and Scott L. Delp (2020)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DG</a:t>
            </a:r>
            <a:endParaRPr i="1"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OpenSim Crash 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27BA0"/>
                </a:solidFill>
              </a:rPr>
              <a:t>Forward Dynamics</a:t>
            </a:r>
            <a:endParaRPr sz="2000">
              <a:solidFill>
                <a:srgbClr val="C27BA0"/>
              </a:solidFill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DG</a:t>
            </a:r>
            <a:endParaRPr i="1" sz="800"/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273675" y="3430550"/>
            <a:ext cx="8119800" cy="1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/>
              <a:t>Inputs</a:t>
            </a:r>
            <a:r>
              <a:rPr lang="en" sz="1300"/>
              <a:t>: Muscle excitation w.r.t. </a:t>
            </a:r>
            <a:r>
              <a:rPr lang="en" sz="1300"/>
              <a:t>t</a:t>
            </a:r>
            <a:r>
              <a:rPr lang="en" sz="1300"/>
              <a:t>ime, constraints on bodies’ coordinates (e.g. pelvis xyz-position, foot-on-pedal)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/>
              <a:t>Outputs</a:t>
            </a:r>
            <a:r>
              <a:rPr lang="en" sz="1300"/>
              <a:t>: Can obtain a wide array of outputs while muscle activation drives the simulation. Most useful will typically be joint angles, muscle-fiber lengths, and other body kinematics.</a:t>
            </a:r>
            <a:endParaRPr i="1" sz="1400"/>
          </a:p>
        </p:txBody>
      </p:sp>
      <p:sp>
        <p:nvSpPr>
          <p:cNvPr id="197" name="Google Shape;197;p23"/>
          <p:cNvSpPr txBox="1"/>
          <p:nvPr/>
        </p:nvSpPr>
        <p:spPr>
          <a:xfrm>
            <a:off x="454350" y="2822975"/>
            <a:ext cx="4053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/>
              <a:t>https://simtk-confluence.stanford.edu/display/OpenSim/Getting+Started+with+Forward+Dynamics</a:t>
            </a:r>
            <a:endParaRPr i="1" sz="700"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4779300" y="1444350"/>
            <a:ext cx="4053000" cy="13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The </a:t>
            </a:r>
            <a:r>
              <a:rPr b="1" lang="en" sz="1400">
                <a:solidFill>
                  <a:srgbClr val="C27BA0"/>
                </a:solidFill>
              </a:rPr>
              <a:t>Forward Dynamics Tool</a:t>
            </a:r>
            <a:r>
              <a:rPr b="1" lang="en" sz="1400"/>
              <a:t> is used to calculate joint kinematics based on assumed muscle activations.</a:t>
            </a:r>
            <a:endParaRPr b="1"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Simplest tool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Downside: Muscle activations assumed.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400" u="sng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75" y="1444350"/>
            <a:ext cx="3895500" cy="13404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OpenSim Crash 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</a:rPr>
              <a:t>CMC Tool (Computed Muscle Control)</a:t>
            </a:r>
            <a:endParaRPr sz="2000">
              <a:solidFill>
                <a:srgbClr val="4A86E8"/>
              </a:solidFill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CEC</a:t>
            </a:r>
            <a:endParaRPr i="1" sz="800"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6975"/>
            <a:ext cx="4315250" cy="13351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273675" y="3344675"/>
            <a:ext cx="81198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/>
              <a:t>Inputs</a:t>
            </a:r>
            <a:r>
              <a:rPr lang="en" sz="1300"/>
              <a:t>: Kinematics (joint angles, translations), coordinate tracking requests, constraints, actuation, GRFs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 u="sng"/>
              <a:t>Outputs</a:t>
            </a:r>
            <a:r>
              <a:rPr lang="en" sz="1300"/>
              <a:t>: Muscle activation forces, muscle activations/controls, muscle states of motion (joint angles &amp; velocities; muscle fiber lengths &amp; activations)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Ability to request Metabolic Probes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CMC Tool incorporate principles from </a:t>
            </a:r>
            <a:r>
              <a:rPr b="1" lang="en" sz="1300">
                <a:solidFill>
                  <a:srgbClr val="38761D"/>
                </a:solidFill>
              </a:rPr>
              <a:t>Inverse Kinematics (IK) </a:t>
            </a:r>
            <a:r>
              <a:rPr lang="en" sz="1300"/>
              <a:t>&amp;</a:t>
            </a:r>
            <a:r>
              <a:rPr b="1" lang="en" sz="1300"/>
              <a:t> </a:t>
            </a:r>
            <a:r>
              <a:rPr b="1" lang="en" sz="1300">
                <a:solidFill>
                  <a:srgbClr val="B45F06"/>
                </a:solidFill>
              </a:rPr>
              <a:t>Inverse Dynamics (ID)</a:t>
            </a:r>
            <a:r>
              <a:rPr b="1" lang="en" sz="1300"/>
              <a:t> </a:t>
            </a:r>
            <a:r>
              <a:rPr lang="en" sz="1300"/>
              <a:t>workflows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208" name="Google Shape;208;p24"/>
          <p:cNvSpPr txBox="1"/>
          <p:nvPr/>
        </p:nvSpPr>
        <p:spPr>
          <a:xfrm>
            <a:off x="273675" y="2848725"/>
            <a:ext cx="444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https://simtk-confluence.stanford.edu/display/OpenSim/Getting+Started+with+CMC</a:t>
            </a:r>
            <a:endParaRPr i="1" sz="900"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4859400" y="1446975"/>
            <a:ext cx="3972900" cy="1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The </a:t>
            </a:r>
            <a:r>
              <a:rPr b="1" lang="en" sz="1400">
                <a:solidFill>
                  <a:srgbClr val="4A86E8"/>
                </a:solidFill>
              </a:rPr>
              <a:t>CMC tool</a:t>
            </a:r>
            <a:r>
              <a:rPr b="1" lang="en" sz="1400"/>
              <a:t> is used to calculate muscle excitations based on desired kinematic inputs under various constraints/ boundary conditions.</a:t>
            </a:r>
            <a:endParaRPr b="1"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Difficult to obtain convergence/ optimization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400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Run Videos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CEC</a:t>
            </a:r>
            <a:endParaRPr i="1" sz="800"/>
          </a:p>
        </p:txBody>
      </p:sp>
      <p:pic>
        <p:nvPicPr>
          <p:cNvPr id="216" name="Google Shape;216;p25" title="trial_2a_vide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275" y="1017731"/>
            <a:ext cx="3856051" cy="19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 title="trial_4c_video.webm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1026" y="3041628"/>
            <a:ext cx="4541298" cy="19400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8" name="Google Shape;218;p25"/>
          <p:cNvSpPr txBox="1"/>
          <p:nvPr/>
        </p:nvSpPr>
        <p:spPr>
          <a:xfrm>
            <a:off x="4187675" y="974725"/>
            <a:ext cx="798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Trial 2a</a:t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Trial 4c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362638" y="3426800"/>
            <a:ext cx="353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Model successfully runs with CMC Tool with successful optimization to match kinematics but body motion is not correct.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7">
            <a:alphaModFix/>
          </a:blip>
          <a:srcRect b="0" l="0" r="30613" t="0"/>
          <a:stretch/>
        </p:blipFill>
        <p:spPr>
          <a:xfrm>
            <a:off x="311650" y="1066700"/>
            <a:ext cx="3483566" cy="19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1423275" y="2934675"/>
            <a:ext cx="126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chemeClr val="dk2"/>
                </a:solidFill>
              </a:rPr>
              <a:t>Trial Tracker</a:t>
            </a:r>
            <a:endParaRPr b="1" i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Run Videos (cont.)</a:t>
            </a: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CEC</a:t>
            </a:r>
            <a:endParaRPr i="1" sz="800"/>
          </a:p>
        </p:txBody>
      </p:sp>
      <p:pic>
        <p:nvPicPr>
          <p:cNvPr id="228" name="Google Shape;228;p26" title="trial_6c_fullrun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25" y="1170125"/>
            <a:ext cx="8267144" cy="35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7906975" y="4683300"/>
            <a:ext cx="7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Trial 6c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4748325" y="332425"/>
            <a:ext cx="395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Motion nears desired kinematics &amp; dynamics with CMC tool. MTP (metatarsophalangeal) joint does not follow desired motion.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Run Videos (cont.)</a:t>
            </a:r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CEC</a:t>
            </a:r>
            <a:endParaRPr i="1" sz="800"/>
          </a:p>
        </p:txBody>
      </p:sp>
      <p:pic>
        <p:nvPicPr>
          <p:cNvPr id="237" name="Google Shape;237;p27" title="trial_8e_fullrun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63" y="1171575"/>
            <a:ext cx="8364264" cy="35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6145650" y="525075"/>
            <a:ext cx="260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00FF"/>
                </a:solidFill>
              </a:rPr>
              <a:t>Success!</a:t>
            </a:r>
            <a:r>
              <a:rPr b="1" lang="en" sz="1600">
                <a:solidFill>
                  <a:srgbClr val="FFFFFF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Motion appears as desired with CMC tool.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7955525" y="4681850"/>
            <a:ext cx="7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Trial 8e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Joint Angles</a:t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4925"/>
            <a:ext cx="2314900" cy="25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/>
        </p:nvSpPr>
        <p:spPr>
          <a:xfrm>
            <a:off x="833750" y="4121300"/>
            <a:ext cx="164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99999"/>
                </a:solidFill>
              </a:rPr>
              <a:t>Bini (2010)</a:t>
            </a:r>
            <a:endParaRPr i="1" sz="1200">
              <a:solidFill>
                <a:srgbClr val="999999"/>
              </a:solidFill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CC</a:t>
            </a:r>
            <a:endParaRPr i="1" sz="800"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450" y="1368475"/>
            <a:ext cx="3331482" cy="26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673" y="1474925"/>
            <a:ext cx="2684624" cy="236854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/>
          <p:nvPr/>
        </p:nvSpPr>
        <p:spPr>
          <a:xfrm>
            <a:off x="3649725" y="4080700"/>
            <a:ext cx="164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99999"/>
                </a:solidFill>
              </a:rPr>
              <a:t>Bini (2014)</a:t>
            </a:r>
            <a:endParaRPr i="1" sz="1200">
              <a:solidFill>
                <a:srgbClr val="999999"/>
              </a:solidFill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6757450" y="4045100"/>
            <a:ext cx="164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99999"/>
                </a:solidFill>
              </a:rPr>
              <a:t>ME 485 Forward Dynamics</a:t>
            </a:r>
            <a:endParaRPr i="1"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Joint Angles cont.</a:t>
            </a: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CC</a:t>
            </a:r>
            <a:endParaRPr i="1" sz="800"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75" y="1407925"/>
            <a:ext cx="2704826" cy="217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1039325" y="3620850"/>
            <a:ext cx="164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99999"/>
                </a:solidFill>
              </a:rPr>
              <a:t>Hip Comparisons</a:t>
            </a:r>
            <a:endParaRPr i="1" sz="1200">
              <a:solidFill>
                <a:srgbClr val="999999"/>
              </a:solidFill>
            </a:endParaRPr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300" y="1419524"/>
            <a:ext cx="2704825" cy="21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3879025" y="3620850"/>
            <a:ext cx="164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99999"/>
                </a:solidFill>
              </a:rPr>
              <a:t>Knee</a:t>
            </a:r>
            <a:r>
              <a:rPr i="1" lang="en" sz="1200">
                <a:solidFill>
                  <a:srgbClr val="999999"/>
                </a:solidFill>
              </a:rPr>
              <a:t> Comparisons</a:t>
            </a:r>
            <a:endParaRPr i="1" sz="1200">
              <a:solidFill>
                <a:srgbClr val="999999"/>
              </a:solidFill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299" y="1419525"/>
            <a:ext cx="2704825" cy="2123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/>
        </p:nvSpPr>
        <p:spPr>
          <a:xfrm>
            <a:off x="6659750" y="3620850"/>
            <a:ext cx="164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99999"/>
                </a:solidFill>
              </a:rPr>
              <a:t>Ankle</a:t>
            </a:r>
            <a:r>
              <a:rPr i="1" lang="en" sz="1200">
                <a:solidFill>
                  <a:srgbClr val="999999"/>
                </a:solidFill>
              </a:rPr>
              <a:t> Comparisons</a:t>
            </a:r>
            <a:endParaRPr i="1"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Joint Angles cont.</a:t>
            </a:r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CC</a:t>
            </a:r>
            <a:endParaRPr i="1" sz="800"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75" y="1407925"/>
            <a:ext cx="2704826" cy="217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/>
        </p:nvSpPr>
        <p:spPr>
          <a:xfrm>
            <a:off x="1039325" y="3620850"/>
            <a:ext cx="164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99999"/>
                </a:solidFill>
              </a:rPr>
              <a:t>Hip Comparisons</a:t>
            </a:r>
            <a:endParaRPr i="1" sz="1200">
              <a:solidFill>
                <a:srgbClr val="999999"/>
              </a:solidFill>
            </a:endParaRPr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300" y="1419524"/>
            <a:ext cx="2704825" cy="21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/>
        </p:nvSpPr>
        <p:spPr>
          <a:xfrm>
            <a:off x="3879025" y="3620850"/>
            <a:ext cx="164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99999"/>
                </a:solidFill>
              </a:rPr>
              <a:t>Knee Comparisons</a:t>
            </a:r>
            <a:endParaRPr i="1" sz="1200">
              <a:solidFill>
                <a:srgbClr val="999999"/>
              </a:solidFill>
            </a:endParaRPr>
          </a:p>
        </p:txBody>
      </p:sp>
      <p:pic>
        <p:nvPicPr>
          <p:cNvPr id="274" name="Google Shape;2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299" y="1419525"/>
            <a:ext cx="2704825" cy="2123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6659750" y="3620850"/>
            <a:ext cx="164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99999"/>
                </a:solidFill>
              </a:rPr>
              <a:t>Ankle Comparisons</a:t>
            </a:r>
            <a:endParaRPr i="1" sz="1200">
              <a:solidFill>
                <a:srgbClr val="999999"/>
              </a:solidFill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900618" y="4077415"/>
            <a:ext cx="188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6AA84F"/>
                </a:solidFill>
              </a:rPr>
              <a:t>Bini 2010 Hip Angles</a:t>
            </a:r>
            <a:endParaRPr b="1" i="1" sz="1200">
              <a:solidFill>
                <a:srgbClr val="6AA84F"/>
              </a:solidFill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734589" y="4085725"/>
            <a:ext cx="193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6AA84F"/>
                </a:solidFill>
              </a:rPr>
              <a:t>Bini 2014 Knee Angles</a:t>
            </a:r>
            <a:endParaRPr b="1" i="1" sz="1200">
              <a:solidFill>
                <a:srgbClr val="6AA84F"/>
              </a:solidFill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6388854" y="4068225"/>
            <a:ext cx="218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6AA84F"/>
                </a:solidFill>
              </a:rPr>
              <a:t>Bini 2014 Ankle Angles</a:t>
            </a:r>
            <a:endParaRPr b="1" i="1" sz="1200">
              <a:solidFill>
                <a:srgbClr val="6AA84F"/>
              </a:solidFill>
            </a:endParaRPr>
          </a:p>
        </p:txBody>
      </p:sp>
      <p:cxnSp>
        <p:nvCxnSpPr>
          <p:cNvPr id="279" name="Google Shape;279;p30"/>
          <p:cNvCxnSpPr/>
          <p:nvPr/>
        </p:nvCxnSpPr>
        <p:spPr>
          <a:xfrm rot="10800000">
            <a:off x="1470195" y="2067735"/>
            <a:ext cx="2667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0"/>
          <p:cNvCxnSpPr/>
          <p:nvPr/>
        </p:nvCxnSpPr>
        <p:spPr>
          <a:xfrm rot="10800000">
            <a:off x="5376530" y="2661265"/>
            <a:ext cx="2667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30"/>
          <p:cNvCxnSpPr/>
          <p:nvPr/>
        </p:nvCxnSpPr>
        <p:spPr>
          <a:xfrm rot="10800000">
            <a:off x="7251172" y="2698025"/>
            <a:ext cx="2667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311700" y="445025"/>
            <a:ext cx="461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External Forces on Model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SR</a:t>
            </a:r>
            <a:endParaRPr i="1" sz="800"/>
          </a:p>
        </p:txBody>
      </p:sp>
      <p:grpSp>
        <p:nvGrpSpPr>
          <p:cNvPr id="288" name="Google Shape;288;p31"/>
          <p:cNvGrpSpPr/>
          <p:nvPr/>
        </p:nvGrpSpPr>
        <p:grpSpPr>
          <a:xfrm>
            <a:off x="2951725" y="1582850"/>
            <a:ext cx="2741750" cy="3208975"/>
            <a:chOff x="6402250" y="1582850"/>
            <a:chExt cx="2741750" cy="3208975"/>
          </a:xfrm>
        </p:grpSpPr>
        <p:pic>
          <p:nvPicPr>
            <p:cNvPr id="289" name="Google Shape;28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02250" y="1582850"/>
              <a:ext cx="2741750" cy="283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31"/>
            <p:cNvSpPr txBox="1"/>
            <p:nvPr/>
          </p:nvSpPr>
          <p:spPr>
            <a:xfrm>
              <a:off x="7064225" y="4422525"/>
              <a:ext cx="1417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999999"/>
                  </a:solidFill>
                </a:rPr>
                <a:t>Yamashita</a:t>
              </a:r>
              <a:r>
                <a:rPr i="1" lang="en" sz="1200">
                  <a:solidFill>
                    <a:srgbClr val="999999"/>
                  </a:solidFill>
                </a:rPr>
                <a:t> (2013)</a:t>
              </a:r>
              <a:endParaRPr i="1" sz="1200">
                <a:solidFill>
                  <a:srgbClr val="999999"/>
                </a:solidFill>
              </a:endParaRPr>
            </a:p>
          </p:txBody>
        </p:sp>
      </p:grpSp>
      <p:grpSp>
        <p:nvGrpSpPr>
          <p:cNvPr id="291" name="Google Shape;291;p31"/>
          <p:cNvGrpSpPr/>
          <p:nvPr/>
        </p:nvGrpSpPr>
        <p:grpSpPr>
          <a:xfrm>
            <a:off x="152390" y="1273583"/>
            <a:ext cx="2906912" cy="3869917"/>
            <a:chOff x="3450515" y="1273583"/>
            <a:chExt cx="2906912" cy="3869917"/>
          </a:xfrm>
        </p:grpSpPr>
        <p:pic>
          <p:nvPicPr>
            <p:cNvPr id="292" name="Google Shape;29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0525" y="1273583"/>
              <a:ext cx="2906902" cy="1658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0515" y="3073749"/>
              <a:ext cx="2906910" cy="1700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1"/>
            <p:cNvSpPr txBox="1"/>
            <p:nvPr/>
          </p:nvSpPr>
          <p:spPr>
            <a:xfrm>
              <a:off x="4443601" y="4774200"/>
              <a:ext cx="99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999999"/>
                  </a:solidFill>
                </a:rPr>
                <a:t>Bini</a:t>
              </a:r>
              <a:r>
                <a:rPr i="1" lang="en" sz="1200">
                  <a:solidFill>
                    <a:srgbClr val="999999"/>
                  </a:solidFill>
                </a:rPr>
                <a:t> (2013)</a:t>
              </a:r>
              <a:endParaRPr i="1" sz="1200">
                <a:solidFill>
                  <a:srgbClr val="999999"/>
                </a:solidFill>
              </a:endParaRPr>
            </a:p>
          </p:txBody>
        </p:sp>
      </p:grpSp>
      <p:grpSp>
        <p:nvGrpSpPr>
          <p:cNvPr id="295" name="Google Shape;295;p31"/>
          <p:cNvGrpSpPr/>
          <p:nvPr/>
        </p:nvGrpSpPr>
        <p:grpSpPr>
          <a:xfrm>
            <a:off x="5693477" y="2016302"/>
            <a:ext cx="3336474" cy="2384473"/>
            <a:chOff x="2" y="1995102"/>
            <a:chExt cx="3336474" cy="2384473"/>
          </a:xfrm>
        </p:grpSpPr>
        <p:pic>
          <p:nvPicPr>
            <p:cNvPr id="296" name="Google Shape;296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" y="1995102"/>
              <a:ext cx="3336474" cy="201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1"/>
            <p:cNvSpPr txBox="1"/>
            <p:nvPr/>
          </p:nvSpPr>
          <p:spPr>
            <a:xfrm>
              <a:off x="410937" y="4010275"/>
              <a:ext cx="251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999999"/>
                  </a:solidFill>
                </a:rPr>
                <a:t>OpenSim External Forces Tutorial</a:t>
              </a:r>
              <a:endParaRPr i="1" sz="12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15725" y="1109900"/>
            <a:ext cx="77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Recap</a:t>
            </a:r>
            <a:endParaRPr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Next steps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Presentation Update 1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CC</a:t>
            </a:r>
            <a:endParaRPr i="1"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</a:t>
            </a:r>
            <a:endParaRPr/>
          </a:p>
        </p:txBody>
      </p:sp>
      <p:sp>
        <p:nvSpPr>
          <p:cNvPr id="303" name="Google Shape;303;p32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SR</a:t>
            </a:r>
            <a:endParaRPr i="1" sz="800"/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625" y="1550850"/>
            <a:ext cx="6599150" cy="2041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32"/>
          <p:cNvSpPr/>
          <p:nvPr/>
        </p:nvSpPr>
        <p:spPr>
          <a:xfrm>
            <a:off x="2244250" y="2784550"/>
            <a:ext cx="2747700" cy="2574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3123805" y="3014380"/>
            <a:ext cx="1880100" cy="2574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550800" y="3014375"/>
            <a:ext cx="9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GRFs</a:t>
            </a: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311700" y="2578100"/>
            <a:ext cx="11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angles</a:t>
            </a:r>
            <a:endParaRPr/>
          </a:p>
        </p:txBody>
      </p:sp>
      <p:cxnSp>
        <p:nvCxnSpPr>
          <p:cNvPr id="309" name="Google Shape;309;p32"/>
          <p:cNvCxnSpPr>
            <a:stCxn id="307" idx="3"/>
            <a:endCxn id="306" idx="1"/>
          </p:cNvCxnSpPr>
          <p:nvPr/>
        </p:nvCxnSpPr>
        <p:spPr>
          <a:xfrm flipH="1" rot="10800000">
            <a:off x="1488300" y="3143075"/>
            <a:ext cx="1635600" cy="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2"/>
          <p:cNvCxnSpPr>
            <a:stCxn id="308" idx="3"/>
            <a:endCxn id="305" idx="1"/>
          </p:cNvCxnSpPr>
          <p:nvPr/>
        </p:nvCxnSpPr>
        <p:spPr>
          <a:xfrm>
            <a:off x="1488300" y="2778200"/>
            <a:ext cx="756000" cy="13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311700" y="445025"/>
            <a:ext cx="70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Stanford Course Model Drawbacks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SR</a:t>
            </a:r>
            <a:endParaRPr i="1" sz="800"/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125" y="1081575"/>
            <a:ext cx="397060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3"/>
          <p:cNvSpPr txBox="1"/>
          <p:nvPr>
            <p:ph idx="1" type="body"/>
          </p:nvPr>
        </p:nvSpPr>
        <p:spPr>
          <a:xfrm>
            <a:off x="311700" y="1121175"/>
            <a:ext cx="3806100" cy="3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Stanford Course model does not reflect an accurate foot-to-pedal interaction (due to an offset)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bike pedal angle with respect to the ground is not constrained accurately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ankle angle is not parameterized anywhere on the model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</a:t>
            </a:r>
            <a:endParaRPr/>
          </a:p>
        </p:txBody>
      </p:sp>
      <p:graphicFrame>
        <p:nvGraphicFramePr>
          <p:cNvPr id="324" name="Google Shape;324;p34"/>
          <p:cNvGraphicFramePr/>
          <p:nvPr/>
        </p:nvGraphicFramePr>
        <p:xfrm>
          <a:off x="599575" y="1554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{5EC14039-F662-45E0-B457-8CD2B7428734}</a:tableStyleId>
              </a:tblPr>
              <a:tblGrid>
                <a:gridCol w="882750"/>
                <a:gridCol w="882750"/>
                <a:gridCol w="882750"/>
                <a:gridCol w="882750"/>
                <a:gridCol w="882750"/>
                <a:gridCol w="882750"/>
                <a:gridCol w="882750"/>
                <a:gridCol w="882750"/>
                <a:gridCol w="882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Week 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1/22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1/29</a:t>
                      </a:r>
                      <a:endParaRPr b="1"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2/5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2/12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2/19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2/26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3/5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3/12</a:t>
                      </a:r>
                      <a:endParaRPr sz="1000"/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3/19</a:t>
                      </a:r>
                      <a:endParaRPr sz="1000"/>
                    </a:p>
                  </a:txBody>
                  <a:tcPr marT="0" marB="0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External forces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Joint angles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Create OpenSim files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9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Meet with OpenSim Experts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Compute muscle forces through CMC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325" name="Google Shape;325;p34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SR</a:t>
            </a:r>
            <a:endParaRPr i="1"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CC</a:t>
            </a:r>
            <a:endParaRPr i="1" sz="800"/>
          </a:p>
        </p:txBody>
      </p:sp>
      <p:pic>
        <p:nvPicPr>
          <p:cNvPr id="69" name="Google Shape;69;p15" title="trial_2a_vide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847" y="1017725"/>
            <a:ext cx="8299153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706525" y="659825"/>
            <a:ext cx="28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Many trials</a:t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CC</a:t>
            </a:r>
            <a:endParaRPr i="1" sz="800"/>
          </a:p>
        </p:txBody>
      </p:sp>
      <p:pic>
        <p:nvPicPr>
          <p:cNvPr id="77" name="Google Shape;77;p16" title="trial_8e_fullrun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75" y="1251975"/>
            <a:ext cx="8364926" cy="35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630325" y="659825"/>
            <a:ext cx="28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Success!</a:t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Plan: Next 3 Weeks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3278256" y="1220700"/>
            <a:ext cx="26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Parameterizing Model Features</a:t>
            </a:r>
            <a:endParaRPr i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grpSp>
        <p:nvGrpSpPr>
          <p:cNvPr id="85" name="Google Shape;85;p17"/>
          <p:cNvGrpSpPr/>
          <p:nvPr/>
        </p:nvGrpSpPr>
        <p:grpSpPr>
          <a:xfrm>
            <a:off x="2330673" y="1879362"/>
            <a:ext cx="4482653" cy="2695503"/>
            <a:chOff x="2389399" y="2595741"/>
            <a:chExt cx="812796" cy="519856"/>
          </a:xfrm>
        </p:grpSpPr>
        <p:grpSp>
          <p:nvGrpSpPr>
            <p:cNvPr id="86" name="Google Shape;86;p17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87" name="Google Shape;87;p17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7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" name="Google Shape;90;p17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91" name="Google Shape;91;p17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92" name="Google Shape;92;p17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93" name="Google Shape;93;p17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rect b="b" l="l" r="r" t="t"/>
                    <a:pathLst>
                      <a:path extrusionOk="0" h="18698" w="54066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" name="Google Shape;94;p17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" name="Google Shape;95;p17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96" name="Google Shape;96;p17"/>
                <p:cNvSpPr/>
                <p:nvPr/>
              </p:nvSpPr>
              <p:spPr>
                <a:xfrm>
                  <a:off x="2389399" y="2595741"/>
                  <a:ext cx="224343" cy="182054"/>
                </a:xfrm>
                <a:custGeom>
                  <a:rect b="b" l="l" r="r" t="t"/>
                  <a:pathLst>
                    <a:path extrusionOk="0" h="39990" w="49279">
                      <a:moveTo>
                        <a:pt x="7997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7" y="39989"/>
                      </a:cubicBezTo>
                      <a:lnTo>
                        <a:pt x="41282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8" y="3580"/>
                        <a:pt x="45697" y="1"/>
                        <a:pt x="4128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" name="Google Shape;97;p17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98" name="Google Shape;98;p17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99" name="Google Shape;99;p17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rect b="b" l="l" r="r" t="t"/>
                    <a:pathLst>
                      <a:path extrusionOk="0" h="18696" w="486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" name="Google Shape;100;p17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" name="Google Shape;101;p17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2" name="Google Shape;102;p17"/>
                <p:cNvSpPr/>
                <p:nvPr/>
              </p:nvSpPr>
              <p:spPr>
                <a:xfrm>
                  <a:off x="2683630" y="2595741"/>
                  <a:ext cx="224334" cy="182054"/>
                </a:xfrm>
                <a:custGeom>
                  <a:rect b="b" l="l" r="r" t="t"/>
                  <a:pathLst>
                    <a:path extrusionOk="0" h="39990" w="49277">
                      <a:moveTo>
                        <a:pt x="7996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6" y="39989"/>
                      </a:cubicBezTo>
                      <a:lnTo>
                        <a:pt x="41280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7" y="3580"/>
                        <a:pt x="45697" y="1"/>
                        <a:pt x="4128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" name="Google Shape;103;p17"/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104" name="Google Shape;104;p17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105" name="Google Shape;105;p17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rect b="b" l="l" r="r" t="t"/>
                    <a:pathLst>
                      <a:path extrusionOk="0" h="18698" w="54063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" name="Google Shape;106;p17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" name="Google Shape;107;p17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" name="Google Shape;108;p17"/>
                <p:cNvSpPr/>
                <p:nvPr/>
              </p:nvSpPr>
              <p:spPr>
                <a:xfrm>
                  <a:off x="2977852" y="2595741"/>
                  <a:ext cx="224343" cy="182054"/>
                </a:xfrm>
                <a:custGeom>
                  <a:rect b="b" l="l" r="r" t="t"/>
                  <a:pathLst>
                    <a:path extrusionOk="0" h="39990" w="49279">
                      <a:moveTo>
                        <a:pt x="7995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5" y="39989"/>
                      </a:cubicBezTo>
                      <a:lnTo>
                        <a:pt x="41282" y="39989"/>
                      </a:lnTo>
                      <a:cubicBezTo>
                        <a:pt x="45698" y="39989"/>
                        <a:pt x="49278" y="36409"/>
                        <a:pt x="49278" y="31993"/>
                      </a:cubicBezTo>
                      <a:lnTo>
                        <a:pt x="49278" y="7995"/>
                      </a:lnTo>
                      <a:cubicBezTo>
                        <a:pt x="49278" y="3580"/>
                        <a:pt x="45698" y="1"/>
                        <a:pt x="4128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9" name="Google Shape;109;p17"/>
            <p:cNvGrpSpPr/>
            <p:nvPr/>
          </p:nvGrpSpPr>
          <p:grpSpPr>
            <a:xfrm>
              <a:off x="2737686" y="3100241"/>
              <a:ext cx="116141" cy="15356"/>
              <a:chOff x="2737686" y="3100241"/>
              <a:chExt cx="116141" cy="15356"/>
            </a:xfrm>
          </p:grpSpPr>
          <p:sp>
            <p:nvSpPr>
              <p:cNvPr id="110" name="Google Shape;110;p17"/>
              <p:cNvSpPr/>
              <p:nvPr/>
            </p:nvSpPr>
            <p:spPr>
              <a:xfrm>
                <a:off x="2788083" y="3100241"/>
                <a:ext cx="15356" cy="15356"/>
              </a:xfrm>
              <a:custGeom>
                <a:rect b="b" l="l" r="r" t="t"/>
                <a:pathLst>
                  <a:path extrusionOk="0" h="3373" w="3373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8" y="3372"/>
                      <a:pt x="3372" y="2618"/>
                      <a:pt x="3372" y="1686"/>
                    </a:cubicBezTo>
                    <a:cubicBezTo>
                      <a:pt x="3372" y="754"/>
                      <a:pt x="2618" y="1"/>
                      <a:pt x="168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7"/>
              <p:cNvSpPr/>
              <p:nvPr/>
            </p:nvSpPr>
            <p:spPr>
              <a:xfrm>
                <a:off x="2737686" y="3100241"/>
                <a:ext cx="15351" cy="15356"/>
              </a:xfrm>
              <a:custGeom>
                <a:rect b="b" l="l" r="r" t="t"/>
                <a:pathLst>
                  <a:path extrusionOk="0" h="3373" w="3372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9" y="3372"/>
                      <a:pt x="3372" y="2618"/>
                      <a:pt x="3372" y="1686"/>
                    </a:cubicBezTo>
                    <a:cubicBezTo>
                      <a:pt x="3372" y="754"/>
                      <a:pt x="2619" y="1"/>
                      <a:pt x="168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7"/>
              <p:cNvSpPr/>
              <p:nvPr/>
            </p:nvSpPr>
            <p:spPr>
              <a:xfrm>
                <a:off x="2838475" y="3100241"/>
                <a:ext cx="15351" cy="15356"/>
              </a:xfrm>
              <a:custGeom>
                <a:rect b="b" l="l" r="r" t="t"/>
                <a:pathLst>
                  <a:path extrusionOk="0" h="3373" w="3372">
                    <a:moveTo>
                      <a:pt x="1685" y="1"/>
                    </a:moveTo>
                    <a:cubicBezTo>
                      <a:pt x="753" y="1"/>
                      <a:pt x="0" y="754"/>
                      <a:pt x="0" y="1686"/>
                    </a:cubicBezTo>
                    <a:cubicBezTo>
                      <a:pt x="0" y="2618"/>
                      <a:pt x="753" y="3372"/>
                      <a:pt x="1685" y="3372"/>
                    </a:cubicBezTo>
                    <a:cubicBezTo>
                      <a:pt x="2617" y="3372"/>
                      <a:pt x="3372" y="2618"/>
                      <a:pt x="3372" y="1686"/>
                    </a:cubicBezTo>
                    <a:cubicBezTo>
                      <a:pt x="3372" y="754"/>
                      <a:pt x="2617" y="1"/>
                      <a:pt x="1685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3" name="Google Shape;113;p17"/>
          <p:cNvSpPr txBox="1"/>
          <p:nvPr/>
        </p:nvSpPr>
        <p:spPr>
          <a:xfrm>
            <a:off x="4117037" y="2160167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Muscles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5592871" y="2052475"/>
            <a:ext cx="12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External Forces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257425" y="3737125"/>
            <a:ext cx="262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OpenSim Model</a:t>
            </a:r>
            <a:endParaRPr b="1" sz="1600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2323981" y="2160175"/>
            <a:ext cx="12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Joint Angles 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Plan: Next 3 Weeks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3261906" y="4438500"/>
            <a:ext cx="26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Compare Result Quantities</a:t>
            </a:r>
            <a:endParaRPr i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grpSp>
        <p:nvGrpSpPr>
          <p:cNvPr id="123" name="Google Shape;123;p18"/>
          <p:cNvGrpSpPr/>
          <p:nvPr/>
        </p:nvGrpSpPr>
        <p:grpSpPr>
          <a:xfrm rot="10800000">
            <a:off x="2330673" y="1422162"/>
            <a:ext cx="4482653" cy="2695503"/>
            <a:chOff x="2389399" y="2595741"/>
            <a:chExt cx="812796" cy="519856"/>
          </a:xfrm>
        </p:grpSpPr>
        <p:grpSp>
          <p:nvGrpSpPr>
            <p:cNvPr id="124" name="Google Shape;124;p18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125" name="Google Shape;125;p18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8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8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18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129" name="Google Shape;129;p18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130" name="Google Shape;130;p18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rect b="b" l="l" r="r" t="t"/>
                    <a:pathLst>
                      <a:path extrusionOk="0" h="18698" w="54066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18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18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4" name="Google Shape;134;p18"/>
                <p:cNvSpPr/>
                <p:nvPr/>
              </p:nvSpPr>
              <p:spPr>
                <a:xfrm>
                  <a:off x="2389399" y="2595741"/>
                  <a:ext cx="224343" cy="182054"/>
                </a:xfrm>
                <a:custGeom>
                  <a:rect b="b" l="l" r="r" t="t"/>
                  <a:pathLst>
                    <a:path extrusionOk="0" h="39990" w="49279">
                      <a:moveTo>
                        <a:pt x="7997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7" y="39989"/>
                      </a:cubicBezTo>
                      <a:lnTo>
                        <a:pt x="41282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8" y="3580"/>
                        <a:pt x="45697" y="1"/>
                        <a:pt x="4128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" name="Google Shape;135;p18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136" name="Google Shape;136;p18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rect b="b" l="l" r="r" t="t"/>
                    <a:pathLst>
                      <a:path extrusionOk="0" h="18696" w="486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40" name="Google Shape;140;p18"/>
                <p:cNvSpPr/>
                <p:nvPr/>
              </p:nvSpPr>
              <p:spPr>
                <a:xfrm>
                  <a:off x="2683630" y="2595741"/>
                  <a:ext cx="224334" cy="182054"/>
                </a:xfrm>
                <a:custGeom>
                  <a:rect b="b" l="l" r="r" t="t"/>
                  <a:pathLst>
                    <a:path extrusionOk="0" h="39990" w="49277">
                      <a:moveTo>
                        <a:pt x="7996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6" y="39989"/>
                      </a:cubicBezTo>
                      <a:lnTo>
                        <a:pt x="41280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7" y="3580"/>
                        <a:pt x="45697" y="1"/>
                        <a:pt x="4128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1" name="Google Shape;141;p18"/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142" name="Google Shape;142;p18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rect b="b" l="l" r="r" t="t"/>
                    <a:pathLst>
                      <a:path extrusionOk="0" h="18698" w="54063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46" name="Google Shape;146;p18"/>
                <p:cNvSpPr/>
                <p:nvPr/>
              </p:nvSpPr>
              <p:spPr>
                <a:xfrm>
                  <a:off x="2977852" y="2595741"/>
                  <a:ext cx="224343" cy="182054"/>
                </a:xfrm>
                <a:custGeom>
                  <a:rect b="b" l="l" r="r" t="t"/>
                  <a:pathLst>
                    <a:path extrusionOk="0" h="39990" w="49279">
                      <a:moveTo>
                        <a:pt x="7995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5" y="39989"/>
                      </a:cubicBezTo>
                      <a:lnTo>
                        <a:pt x="41282" y="39989"/>
                      </a:lnTo>
                      <a:cubicBezTo>
                        <a:pt x="45698" y="39989"/>
                        <a:pt x="49278" y="36409"/>
                        <a:pt x="49278" y="31993"/>
                      </a:cubicBezTo>
                      <a:lnTo>
                        <a:pt x="49278" y="7995"/>
                      </a:lnTo>
                      <a:cubicBezTo>
                        <a:pt x="49278" y="3580"/>
                        <a:pt x="45698" y="1"/>
                        <a:pt x="4128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7" name="Google Shape;147;p18"/>
            <p:cNvGrpSpPr/>
            <p:nvPr/>
          </p:nvGrpSpPr>
          <p:grpSpPr>
            <a:xfrm>
              <a:off x="2737686" y="3100241"/>
              <a:ext cx="116141" cy="15356"/>
              <a:chOff x="2737686" y="3100241"/>
              <a:chExt cx="116141" cy="15356"/>
            </a:xfrm>
          </p:grpSpPr>
          <p:sp>
            <p:nvSpPr>
              <p:cNvPr id="148" name="Google Shape;148;p18"/>
              <p:cNvSpPr/>
              <p:nvPr/>
            </p:nvSpPr>
            <p:spPr>
              <a:xfrm>
                <a:off x="2788083" y="3100241"/>
                <a:ext cx="15356" cy="15356"/>
              </a:xfrm>
              <a:custGeom>
                <a:rect b="b" l="l" r="r" t="t"/>
                <a:pathLst>
                  <a:path extrusionOk="0" h="3373" w="3373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8" y="3372"/>
                      <a:pt x="3372" y="2618"/>
                      <a:pt x="3372" y="1686"/>
                    </a:cubicBezTo>
                    <a:cubicBezTo>
                      <a:pt x="3372" y="754"/>
                      <a:pt x="2618" y="1"/>
                      <a:pt x="168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>
                <a:off x="2737686" y="3100241"/>
                <a:ext cx="15351" cy="15356"/>
              </a:xfrm>
              <a:custGeom>
                <a:rect b="b" l="l" r="r" t="t"/>
                <a:pathLst>
                  <a:path extrusionOk="0" h="3373" w="3372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9" y="3372"/>
                      <a:pt x="3372" y="2618"/>
                      <a:pt x="3372" y="1686"/>
                    </a:cubicBezTo>
                    <a:cubicBezTo>
                      <a:pt x="3372" y="754"/>
                      <a:pt x="2619" y="1"/>
                      <a:pt x="168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>
                <a:off x="2838475" y="3100241"/>
                <a:ext cx="15351" cy="15356"/>
              </a:xfrm>
              <a:custGeom>
                <a:rect b="b" l="l" r="r" t="t"/>
                <a:pathLst>
                  <a:path extrusionOk="0" h="3373" w="3372">
                    <a:moveTo>
                      <a:pt x="1685" y="1"/>
                    </a:moveTo>
                    <a:cubicBezTo>
                      <a:pt x="753" y="1"/>
                      <a:pt x="0" y="754"/>
                      <a:pt x="0" y="1686"/>
                    </a:cubicBezTo>
                    <a:cubicBezTo>
                      <a:pt x="0" y="2618"/>
                      <a:pt x="753" y="3372"/>
                      <a:pt x="1685" y="3372"/>
                    </a:cubicBezTo>
                    <a:cubicBezTo>
                      <a:pt x="2617" y="3372"/>
                      <a:pt x="3372" y="2618"/>
                      <a:pt x="3372" y="1686"/>
                    </a:cubicBezTo>
                    <a:cubicBezTo>
                      <a:pt x="3372" y="754"/>
                      <a:pt x="2617" y="1"/>
                      <a:pt x="1685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" name="Google Shape;151;p18"/>
          <p:cNvSpPr txBox="1"/>
          <p:nvPr/>
        </p:nvSpPr>
        <p:spPr>
          <a:xfrm>
            <a:off x="4122237" y="3379367"/>
            <a:ext cx="90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Muscle States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5592871" y="3455575"/>
            <a:ext cx="12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Metabolics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3261900" y="1838275"/>
            <a:ext cx="262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OpenSim Model</a:t>
            </a:r>
            <a:endParaRPr b="1" sz="1600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2323981" y="3347875"/>
            <a:ext cx="12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Body Kinematics 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</a:t>
            </a:r>
            <a:endParaRPr/>
          </a:p>
        </p:txBody>
      </p:sp>
      <p:graphicFrame>
        <p:nvGraphicFramePr>
          <p:cNvPr id="160" name="Google Shape;160;p19"/>
          <p:cNvGraphicFramePr/>
          <p:nvPr/>
        </p:nvGraphicFramePr>
        <p:xfrm>
          <a:off x="599575" y="1554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{5EC14039-F662-45E0-B457-8CD2B7428734}</a:tableStyleId>
              </a:tblPr>
              <a:tblGrid>
                <a:gridCol w="882750"/>
                <a:gridCol w="882750"/>
                <a:gridCol w="882750"/>
                <a:gridCol w="882750"/>
                <a:gridCol w="882750"/>
                <a:gridCol w="882750"/>
                <a:gridCol w="882750"/>
                <a:gridCol w="882750"/>
                <a:gridCol w="882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2</a:t>
                      </a:r>
                      <a:endParaRPr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3</a:t>
                      </a:r>
                      <a:endParaRPr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4</a:t>
                      </a:r>
                      <a:endParaRPr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80000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5</a:t>
                      </a:r>
                      <a:endParaRPr b="1">
                        <a:solidFill>
                          <a:srgbClr val="980000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6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7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8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9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10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</a:tr>
              <a:tr h="1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1/22</a:t>
                      </a:r>
                      <a:endParaRPr sz="1000"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1/29</a:t>
                      </a:r>
                      <a:endParaRPr sz="1000"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2/5</a:t>
                      </a:r>
                      <a:endParaRPr sz="1000"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80000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2/12</a:t>
                      </a:r>
                      <a:endParaRPr b="1" sz="1000">
                        <a:solidFill>
                          <a:srgbClr val="980000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2/19</a:t>
                      </a:r>
                      <a:endParaRPr sz="1000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2/26</a:t>
                      </a:r>
                      <a:endParaRPr sz="1000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3/5</a:t>
                      </a:r>
                      <a:endParaRPr sz="1000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3/12</a:t>
                      </a:r>
                      <a:endParaRPr sz="1000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3/19</a:t>
                      </a:r>
                      <a:endParaRPr sz="1000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Incorporate external forces data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Define workflow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Parameterize saddle height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Incorporate joint angles data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v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Parameterize muscles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Tweak OpenSim files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Create tool for force parameterization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Collect data on parameterizations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9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Meet with OpenSim experts &amp; document research and process thoroughly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Compute muscle forces &amp; metabolic output through CMC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161" name="Google Shape;161;p19"/>
          <p:cNvGrpSpPr/>
          <p:nvPr/>
        </p:nvGrpSpPr>
        <p:grpSpPr>
          <a:xfrm>
            <a:off x="311712" y="559740"/>
            <a:ext cx="320143" cy="343269"/>
            <a:chOff x="1750887" y="2425727"/>
            <a:chExt cx="320143" cy="343269"/>
          </a:xfrm>
        </p:grpSpPr>
        <p:sp>
          <p:nvSpPr>
            <p:cNvPr id="162" name="Google Shape;162;p19"/>
            <p:cNvSpPr/>
            <p:nvPr/>
          </p:nvSpPr>
          <p:spPr>
            <a:xfrm>
              <a:off x="1750887" y="2425727"/>
              <a:ext cx="320143" cy="289052"/>
            </a:xfrm>
            <a:custGeom>
              <a:rect b="b" l="l" r="r" t="t"/>
              <a:pathLst>
                <a:path extrusionOk="0" h="9074" w="1005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1751652" y="2558467"/>
              <a:ext cx="319378" cy="210530"/>
            </a:xfrm>
            <a:custGeom>
              <a:rect b="b" l="l" r="r" t="t"/>
              <a:pathLst>
                <a:path extrusionOk="0" h="6609" w="10026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9"/>
          <p:cNvSpPr txBox="1"/>
          <p:nvPr/>
        </p:nvSpPr>
        <p:spPr>
          <a:xfrm>
            <a:off x="3442175" y="4287700"/>
            <a:ext cx="658800" cy="11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4044527" y="4162655"/>
            <a:ext cx="234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erif Pro"/>
                <a:ea typeface="Source Serif Pro"/>
                <a:cs typeface="Source Serif Pro"/>
                <a:sym typeface="Source Serif Pro"/>
              </a:rPr>
              <a:t>→ Currently in progress</a:t>
            </a:r>
            <a:endParaRPr sz="1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Questions/Asks</a:t>
            </a:r>
            <a:endParaRPr/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Does the plan sound reasonable?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all</a:t>
            </a:r>
            <a:endParaRPr i="1"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Markers’ Positions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11700" y="1017725"/>
            <a:ext cx="31509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Pelvis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RASI, LASI, RPSI, LPSI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Femur_r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RTHI, RKNE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Tibia_r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RTIB, RANK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RHEE, RPED, RTOE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DG</a:t>
            </a:r>
            <a:endParaRPr i="1" sz="800"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600" y="423763"/>
            <a:ext cx="5681399" cy="429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